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80" r:id="rId3"/>
    <p:sldId id="257" r:id="rId4"/>
    <p:sldId id="285" r:id="rId5"/>
    <p:sldId id="286" r:id="rId6"/>
    <p:sldId id="274" r:id="rId7"/>
    <p:sldId id="275" r:id="rId8"/>
    <p:sldId id="276" r:id="rId9"/>
    <p:sldId id="279" r:id="rId10"/>
    <p:sldId id="281" r:id="rId11"/>
    <p:sldId id="278" r:id="rId12"/>
    <p:sldId id="282" r:id="rId13"/>
    <p:sldId id="277" r:id="rId14"/>
    <p:sldId id="258" r:id="rId15"/>
    <p:sldId id="259" r:id="rId16"/>
    <p:sldId id="270" r:id="rId17"/>
    <p:sldId id="260" r:id="rId18"/>
    <p:sldId id="264" r:id="rId19"/>
    <p:sldId id="269" r:id="rId20"/>
    <p:sldId id="272" r:id="rId21"/>
    <p:sldId id="263" r:id="rId22"/>
    <p:sldId id="268" r:id="rId23"/>
    <p:sldId id="261" r:id="rId24"/>
    <p:sldId id="262" r:id="rId25"/>
    <p:sldId id="265" r:id="rId26"/>
    <p:sldId id="266" r:id="rId27"/>
    <p:sldId id="284" r:id="rId28"/>
    <p:sldId id="267" r:id="rId29"/>
    <p:sldId id="271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6327"/>
  </p:normalViewPr>
  <p:slideViewPr>
    <p:cSldViewPr snapToGrid="0">
      <p:cViewPr>
        <p:scale>
          <a:sx n="103" d="100"/>
          <a:sy n="103" d="100"/>
        </p:scale>
        <p:origin x="8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1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8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3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4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8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D-1_and_PD-L1_inhibitor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4A05-580A-4BDC-578A-567FD8BF1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551" y="1932351"/>
            <a:ext cx="6884895" cy="1496649"/>
          </a:xfrm>
        </p:spPr>
        <p:txBody>
          <a:bodyPr anchor="ctr">
            <a:normAutofit/>
          </a:bodyPr>
          <a:lstStyle/>
          <a:p>
            <a:r>
              <a:rPr lang="en-US" sz="4000"/>
              <a:t>Projektowanie białka wiążącego (binder) na przykładzie PD-L1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EA4F6-776C-852F-E2EB-7B5341204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9" y="3590273"/>
            <a:ext cx="6096000" cy="830134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Projektowanie Leków 2024/25</a:t>
            </a:r>
          </a:p>
        </p:txBody>
      </p:sp>
    </p:spTree>
    <p:extLst>
      <p:ext uri="{BB962C8B-B14F-4D97-AF65-F5344CB8AC3E}">
        <p14:creationId xmlns:p14="http://schemas.microsoft.com/office/powerpoint/2010/main" val="3432562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>
            <a:extLst>
              <a:ext uri="{FF2B5EF4-FFF2-40B4-BE49-F238E27FC236}">
                <a16:creationId xmlns:a16="http://schemas.microsoft.com/office/drawing/2014/main" id="{3CCB8719-CD06-FD70-DF8E-A034D92433C6}"/>
              </a:ext>
            </a:extLst>
          </p:cNvPr>
          <p:cNvSpPr/>
          <p:nvPr/>
        </p:nvSpPr>
        <p:spPr>
          <a:xfrm rot="16200000">
            <a:off x="3312457" y="5351816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E6A6DEF-F704-8129-20F7-DC3A0F6864A4}"/>
              </a:ext>
            </a:extLst>
          </p:cNvPr>
          <p:cNvSpPr/>
          <p:nvPr/>
        </p:nvSpPr>
        <p:spPr>
          <a:xfrm>
            <a:off x="1794089" y="1157405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BD273E1-2471-4071-73D1-D6615F70BE43}"/>
              </a:ext>
            </a:extLst>
          </p:cNvPr>
          <p:cNvSpPr/>
          <p:nvPr/>
        </p:nvSpPr>
        <p:spPr>
          <a:xfrm>
            <a:off x="1794089" y="2694798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F127E4C-C106-9C07-DAD2-59CC78B8E11B}"/>
              </a:ext>
            </a:extLst>
          </p:cNvPr>
          <p:cNvSpPr/>
          <p:nvPr/>
        </p:nvSpPr>
        <p:spPr>
          <a:xfrm>
            <a:off x="1810051" y="4590879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EBA8B6A-2D1B-CE96-0FB3-B1D6CB68A75D}"/>
              </a:ext>
            </a:extLst>
          </p:cNvPr>
          <p:cNvSpPr/>
          <p:nvPr/>
        </p:nvSpPr>
        <p:spPr>
          <a:xfrm rot="10800000">
            <a:off x="5129614" y="4292584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7229280-834C-1129-76B2-5307D8D7F069}"/>
              </a:ext>
            </a:extLst>
          </p:cNvPr>
          <p:cNvSpPr/>
          <p:nvPr/>
        </p:nvSpPr>
        <p:spPr>
          <a:xfrm rot="10800000">
            <a:off x="5102778" y="1623305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8A636-8747-CD6F-0ED9-2CCE0D6E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948" y="1310577"/>
            <a:ext cx="4029786" cy="4236846"/>
          </a:xfrm>
        </p:spPr>
        <p:txBody>
          <a:bodyPr/>
          <a:lstStyle/>
          <a:p>
            <a:r>
              <a:rPr lang="en-US"/>
              <a:t>Schemat projektowania białka wiążącego (binder) z wykorzystaniem narzędzi 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C0AB5-96E6-0A4D-4018-3696100C83E3}"/>
              </a:ext>
            </a:extLst>
          </p:cNvPr>
          <p:cNvSpPr/>
          <p:nvPr/>
        </p:nvSpPr>
        <p:spPr>
          <a:xfrm>
            <a:off x="822210" y="1762364"/>
            <a:ext cx="2458770" cy="93729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Projektowanie</a:t>
            </a:r>
          </a:p>
          <a:p>
            <a:pPr algn="ctr"/>
            <a:r>
              <a:rPr lang="en-US" b="1"/>
              <a:t>łańcucha głównego</a:t>
            </a:r>
          </a:p>
          <a:p>
            <a:pPr algn="ctr"/>
            <a:r>
              <a:rPr lang="en-US"/>
              <a:t>(RFDiffusion)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A43C22-4F8F-DA80-1A4F-C9E1DCB8C23D}"/>
              </a:ext>
            </a:extLst>
          </p:cNvPr>
          <p:cNvSpPr/>
          <p:nvPr/>
        </p:nvSpPr>
        <p:spPr>
          <a:xfrm>
            <a:off x="712958" y="457037"/>
            <a:ext cx="2677267" cy="69502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Przygotowanie białka-celu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5EE919-6035-75DA-60D5-F69FBC638A62}"/>
              </a:ext>
            </a:extLst>
          </p:cNvPr>
          <p:cNvSpPr/>
          <p:nvPr/>
        </p:nvSpPr>
        <p:spPr>
          <a:xfrm>
            <a:off x="768362" y="3299267"/>
            <a:ext cx="2568023" cy="129161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Wstępne filtrowanie</a:t>
            </a:r>
          </a:p>
          <a:p>
            <a:pPr algn="ctr"/>
            <a:r>
              <a:rPr lang="en-US"/>
              <a:t>n.p.</a:t>
            </a:r>
          </a:p>
          <a:p>
            <a:pPr algn="ctr"/>
            <a:r>
              <a:rPr lang="en-US"/>
              <a:t>- poprawna lokalizacja</a:t>
            </a:r>
          </a:p>
          <a:p>
            <a:pPr algn="ctr"/>
            <a:r>
              <a:rPr lang="en-US"/>
              <a:t>- struktura drugorzędowa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000CE-0269-54DD-B021-7AA1DD5970BF}"/>
              </a:ext>
            </a:extLst>
          </p:cNvPr>
          <p:cNvSpPr/>
          <p:nvPr/>
        </p:nvSpPr>
        <p:spPr>
          <a:xfrm>
            <a:off x="812897" y="5204224"/>
            <a:ext cx="2458768" cy="89177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Projektowanie sekwencji</a:t>
            </a:r>
          </a:p>
          <a:p>
            <a:pPr algn="ctr"/>
            <a:r>
              <a:rPr lang="en-US"/>
              <a:t>(ProteinMPNN)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6F851-5987-1D42-9D5D-146BF3D590ED}"/>
              </a:ext>
            </a:extLst>
          </p:cNvPr>
          <p:cNvSpPr/>
          <p:nvPr/>
        </p:nvSpPr>
        <p:spPr>
          <a:xfrm>
            <a:off x="3877568" y="4889174"/>
            <a:ext cx="3067518" cy="138248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Predykcja struktury zaprojektowanego białka </a:t>
            </a:r>
          </a:p>
          <a:p>
            <a:pPr algn="ctr"/>
            <a:r>
              <a:rPr lang="en-US" b="1"/>
              <a:t>tzw. </a:t>
            </a:r>
            <a:r>
              <a:rPr lang="en-US" b="1" i="1"/>
              <a:t>Refolding</a:t>
            </a:r>
          </a:p>
          <a:p>
            <a:pPr algn="ctr"/>
            <a:r>
              <a:rPr lang="en-US"/>
              <a:t>(AlphaFold2)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9ADC85-6705-AFFD-7E9E-2E3C712AB8C6}"/>
              </a:ext>
            </a:extLst>
          </p:cNvPr>
          <p:cNvSpPr/>
          <p:nvPr/>
        </p:nvSpPr>
        <p:spPr>
          <a:xfrm>
            <a:off x="3977658" y="2219895"/>
            <a:ext cx="2967427" cy="210487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Filtrowanie wyników</a:t>
            </a:r>
          </a:p>
          <a:p>
            <a:pPr algn="ctr"/>
            <a:r>
              <a:rPr lang="en-US"/>
              <a:t>na podstawie n.p.</a:t>
            </a:r>
          </a:p>
          <a:p>
            <a:pPr algn="ctr"/>
            <a:r>
              <a:rPr lang="en-US"/>
              <a:t>- RMSD RFDiff vs AF2</a:t>
            </a:r>
          </a:p>
          <a:p>
            <a:pPr algn="ctr"/>
            <a:r>
              <a:rPr lang="en-US"/>
              <a:t>- AF2 PAE</a:t>
            </a:r>
          </a:p>
          <a:p>
            <a:pPr algn="ctr"/>
            <a:r>
              <a:rPr lang="en-US"/>
              <a:t>- AF2 pLDDT</a:t>
            </a:r>
          </a:p>
          <a:p>
            <a:pPr algn="ctr"/>
            <a:r>
              <a:rPr lang="en-US"/>
              <a:t>- ProteinMPNN score</a:t>
            </a:r>
          </a:p>
          <a:p>
            <a:pPr algn="ctr"/>
            <a:r>
              <a:rPr lang="en-US"/>
              <a:t>- Rosetta Interface Energy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AB0F2-7E6D-99C5-61B8-E03B1048B927}"/>
              </a:ext>
            </a:extLst>
          </p:cNvPr>
          <p:cNvSpPr/>
          <p:nvPr/>
        </p:nvSpPr>
        <p:spPr>
          <a:xfrm>
            <a:off x="4365739" y="928283"/>
            <a:ext cx="1989084" cy="6950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Badania </a:t>
            </a:r>
            <a:r>
              <a:rPr lang="en-US" b="1" i="1"/>
              <a:t>in vitro</a:t>
            </a:r>
          </a:p>
        </p:txBody>
      </p:sp>
    </p:spTree>
    <p:extLst>
      <p:ext uri="{BB962C8B-B14F-4D97-AF65-F5344CB8AC3E}">
        <p14:creationId xmlns:p14="http://schemas.microsoft.com/office/powerpoint/2010/main" val="381576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37FC-69CC-8C34-F351-7C5B19FB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980" y="2766218"/>
            <a:ext cx="4638040" cy="1325563"/>
          </a:xfrm>
        </p:spPr>
        <p:txBody>
          <a:bodyPr/>
          <a:lstStyle/>
          <a:p>
            <a:pPr algn="ctr"/>
            <a:r>
              <a:rPr lang="en-US" b="1"/>
              <a:t>Backbone design</a:t>
            </a:r>
            <a:br>
              <a:rPr lang="en-US"/>
            </a:br>
            <a:r>
              <a:rPr lang="en-US" sz="3200"/>
              <a:t>with RFDiffusion</a:t>
            </a:r>
          </a:p>
        </p:txBody>
      </p:sp>
    </p:spTree>
    <p:extLst>
      <p:ext uri="{BB962C8B-B14F-4D97-AF65-F5344CB8AC3E}">
        <p14:creationId xmlns:p14="http://schemas.microsoft.com/office/powerpoint/2010/main" val="44588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37FC-69CC-8C34-F351-7C5B19FB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RFDiffusion: Backbone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A74F8-73E2-6A08-6B7B-8D24C1ED9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593"/>
            <a:ext cx="3357880" cy="3897312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Approach</a:t>
            </a:r>
          </a:p>
          <a:p>
            <a:r>
              <a:rPr lang="en-US" sz="2400"/>
              <a:t>unconditional design</a:t>
            </a:r>
          </a:p>
          <a:p>
            <a:r>
              <a:rPr lang="en-US" sz="2400"/>
              <a:t>motiff scaffolding</a:t>
            </a:r>
          </a:p>
          <a:p>
            <a:r>
              <a:rPr lang="en-US" sz="2400"/>
              <a:t>design with hotspots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6A96DF-0E4C-041E-6656-2401834B4331}"/>
              </a:ext>
            </a:extLst>
          </p:cNvPr>
          <p:cNvSpPr txBox="1">
            <a:spLocks/>
          </p:cNvSpPr>
          <p:nvPr/>
        </p:nvSpPr>
        <p:spPr>
          <a:xfrm>
            <a:off x="4643120" y="1819593"/>
            <a:ext cx="3357880" cy="389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Binder size</a:t>
            </a:r>
          </a:p>
          <a:p>
            <a:r>
              <a:rPr lang="en-US" sz="2400"/>
              <a:t>unconditional design</a:t>
            </a:r>
          </a:p>
          <a:p>
            <a:r>
              <a:rPr lang="en-US" sz="2400"/>
              <a:t>motiff scaffolding</a:t>
            </a:r>
          </a:p>
          <a:p>
            <a:r>
              <a:rPr lang="en-US" sz="2400"/>
              <a:t>design with hotspots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74370B-B1A7-765D-6746-15394E113887}"/>
              </a:ext>
            </a:extLst>
          </p:cNvPr>
          <p:cNvSpPr txBox="1">
            <a:spLocks/>
          </p:cNvSpPr>
          <p:nvPr/>
        </p:nvSpPr>
        <p:spPr>
          <a:xfrm>
            <a:off x="8448040" y="1813561"/>
            <a:ext cx="3357880" cy="389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Model choice</a:t>
            </a:r>
          </a:p>
          <a:p>
            <a:r>
              <a:rPr lang="en-US" sz="2400"/>
              <a:t>unconditional design</a:t>
            </a:r>
          </a:p>
          <a:p>
            <a:r>
              <a:rPr lang="en-US" sz="2400"/>
              <a:t>motiff scaffolding</a:t>
            </a:r>
          </a:p>
          <a:p>
            <a:r>
              <a:rPr lang="en-US" sz="2400"/>
              <a:t>design with hotspots</a:t>
            </a:r>
          </a:p>
        </p:txBody>
      </p:sp>
    </p:spTree>
    <p:extLst>
      <p:ext uri="{BB962C8B-B14F-4D97-AF65-F5344CB8AC3E}">
        <p14:creationId xmlns:p14="http://schemas.microsoft.com/office/powerpoint/2010/main" val="994487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37FC-69CC-8C34-F351-7C5B19FB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161925"/>
            <a:ext cx="6761480" cy="772795"/>
          </a:xfrm>
        </p:spPr>
        <p:txBody>
          <a:bodyPr>
            <a:noAutofit/>
          </a:bodyPr>
          <a:lstStyle/>
          <a:p>
            <a:r>
              <a:rPr lang="en-US" sz="3200"/>
              <a:t>RFDiffusion: Backbone design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95C53AE-8E20-8298-C395-5DF9A56E6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35" y="1539422"/>
            <a:ext cx="6434377" cy="49942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F7F263-1D01-8669-3ACB-D36FB5BBA917}"/>
              </a:ext>
            </a:extLst>
          </p:cNvPr>
          <p:cNvSpPr txBox="1"/>
          <p:nvPr/>
        </p:nvSpPr>
        <p:spPr>
          <a:xfrm>
            <a:off x="543560" y="864122"/>
            <a:ext cx="4683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>
                <a:solidFill>
                  <a:schemeClr val="accent1">
                    <a:lumMod val="75000"/>
                  </a:schemeClr>
                </a:solidFill>
              </a:rPr>
              <a:t>https://colab.research.google.com/github/sokrypton/ColabDesign/blob/main/rf/examples/diffusion.ipynb</a:t>
            </a:r>
          </a:p>
        </p:txBody>
      </p:sp>
      <p:pic>
        <p:nvPicPr>
          <p:cNvPr id="12" name="Picture 11" descr="A screenshot of a web page&#10;&#10;Description automatically generated">
            <a:extLst>
              <a:ext uri="{FF2B5EF4-FFF2-40B4-BE49-F238E27FC236}">
                <a16:creationId xmlns:a16="http://schemas.microsoft.com/office/drawing/2014/main" id="{F1ACBD8F-E076-9D2B-B9EB-C8360E2AD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835"/>
          <a:stretch/>
        </p:blipFill>
        <p:spPr>
          <a:xfrm>
            <a:off x="5648960" y="324303"/>
            <a:ext cx="6197600" cy="97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FF3A1-21BB-3D2D-7B82-D9545A6025BF}"/>
              </a:ext>
            </a:extLst>
          </p:cNvPr>
          <p:cNvSpPr txBox="1"/>
          <p:nvPr/>
        </p:nvSpPr>
        <p:spPr>
          <a:xfrm>
            <a:off x="7172960" y="1458599"/>
            <a:ext cx="4150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>
                <a:solidFill>
                  <a:schemeClr val="accent1">
                    <a:lumMod val="75000"/>
                  </a:schemeClr>
                </a:solidFill>
              </a:rPr>
              <a:t>https://github.com/RosettaCommons/RFdiffusion?tab=readme-ov-file#binder-design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5FC24C2-1988-D0EA-BE19-5C9FEB6F0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960" y="2049737"/>
            <a:ext cx="4434840" cy="4483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78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B7CB-7E7D-F130-722E-409D9867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889" y="1097857"/>
            <a:ext cx="3724656" cy="1306602"/>
          </a:xfrm>
        </p:spPr>
        <p:txBody>
          <a:bodyPr/>
          <a:lstStyle/>
          <a:p>
            <a:r>
              <a:rPr lang="en-US"/>
              <a:t>Peptydowy inhibitor</a:t>
            </a:r>
          </a:p>
        </p:txBody>
      </p:sp>
      <p:pic>
        <p:nvPicPr>
          <p:cNvPr id="5" name="Content Placeholder 4" descr="A green and blue structure&#10;&#10;Description automatically generated with medium confidence">
            <a:extLst>
              <a:ext uri="{FF2B5EF4-FFF2-40B4-BE49-F238E27FC236}">
                <a16:creationId xmlns:a16="http://schemas.microsoft.com/office/drawing/2014/main" id="{F657FEDF-F007-DC33-D01B-42A460C49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3566" y="1253331"/>
            <a:ext cx="5176926" cy="43513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0AB4F-2192-7BED-2DF8-C489E881753C}"/>
              </a:ext>
            </a:extLst>
          </p:cNvPr>
          <p:cNvSpPr txBox="1"/>
          <p:nvPr/>
        </p:nvSpPr>
        <p:spPr>
          <a:xfrm>
            <a:off x="8773106" y="1751158"/>
            <a:ext cx="178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PEPTIDE BINDER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5871-E165-6137-D4A7-521A68F303D9}"/>
              </a:ext>
            </a:extLst>
          </p:cNvPr>
          <p:cNvSpPr txBox="1"/>
          <p:nvPr/>
        </p:nvSpPr>
        <p:spPr>
          <a:xfrm>
            <a:off x="9152179" y="2240260"/>
            <a:ext cx="123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HOTSPOT</a:t>
            </a:r>
          </a:p>
          <a:p>
            <a:r>
              <a:rPr lang="en-US">
                <a:solidFill>
                  <a:schemeClr val="bg1"/>
                </a:solidFill>
              </a:rPr>
              <a:t>RESIDUES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F3834-AE4D-6A8E-8F37-225EDB4716B3}"/>
              </a:ext>
            </a:extLst>
          </p:cNvPr>
          <p:cNvSpPr txBox="1"/>
          <p:nvPr/>
        </p:nvSpPr>
        <p:spPr>
          <a:xfrm>
            <a:off x="6442061" y="4372800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B9BBB-3343-571C-BC40-552828C2EC23}"/>
              </a:ext>
            </a:extLst>
          </p:cNvPr>
          <p:cNvSpPr txBox="1"/>
          <p:nvPr/>
        </p:nvSpPr>
        <p:spPr>
          <a:xfrm>
            <a:off x="10689336" y="5980177"/>
            <a:ext cx="95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5O45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7838C-9724-8EE9-1BC4-E847F0BA3AEC}"/>
              </a:ext>
            </a:extLst>
          </p:cNvPr>
          <p:cNvSpPr txBox="1"/>
          <p:nvPr/>
        </p:nvSpPr>
        <p:spPr>
          <a:xfrm>
            <a:off x="7710485" y="5143004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5O45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81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EC6F-655D-5996-6203-AD074D38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88127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several colorful structures&#10;&#10;Description automatically generated">
            <a:extLst>
              <a:ext uri="{FF2B5EF4-FFF2-40B4-BE49-F238E27FC236}">
                <a16:creationId xmlns:a16="http://schemas.microsoft.com/office/drawing/2014/main" id="{361CA028-6B5D-AB36-FDA6-540191DF5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279" y="831273"/>
            <a:ext cx="8307246" cy="53918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88269-96F8-EB5F-5325-28738B896A86}"/>
              </a:ext>
            </a:extLst>
          </p:cNvPr>
          <p:cNvSpPr txBox="1"/>
          <p:nvPr/>
        </p:nvSpPr>
        <p:spPr>
          <a:xfrm>
            <a:off x="7260403" y="4984204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6E486-D8DC-9BA3-3183-74AE7A968199}"/>
              </a:ext>
            </a:extLst>
          </p:cNvPr>
          <p:cNvSpPr txBox="1"/>
          <p:nvPr/>
        </p:nvSpPr>
        <p:spPr>
          <a:xfrm>
            <a:off x="9564876" y="2531950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BB3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8179E-5603-162C-ECCB-369402E09FFC}"/>
              </a:ext>
            </a:extLst>
          </p:cNvPr>
          <p:cNvSpPr txBox="1"/>
          <p:nvPr/>
        </p:nvSpPr>
        <p:spPr>
          <a:xfrm>
            <a:off x="4221640" y="1575986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BB0-2</a:t>
            </a:r>
          </a:p>
        </p:txBody>
      </p:sp>
    </p:spTree>
    <p:extLst>
      <p:ext uri="{BB962C8B-B14F-4D97-AF65-F5344CB8AC3E}">
        <p14:creationId xmlns:p14="http://schemas.microsoft.com/office/powerpoint/2010/main" val="259891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039D-9CA5-0FC9-9D52-D430E5C2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9968"/>
            <a:ext cx="2680855" cy="2110220"/>
          </a:xfrm>
        </p:spPr>
        <p:txBody>
          <a:bodyPr/>
          <a:lstStyle/>
          <a:p>
            <a:r>
              <a:rPr lang="en-US" sz="3200"/>
              <a:t>ProteinMPNN</a:t>
            </a:r>
            <a:r>
              <a:rPr lang="en-US"/>
              <a:t>: Sequence design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E9C284-E393-B942-D6B2-2C1708D2D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"/>
          <a:stretch/>
        </p:blipFill>
        <p:spPr>
          <a:xfrm>
            <a:off x="3666836" y="716993"/>
            <a:ext cx="7980218" cy="54240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886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A05F-374E-9DC7-1B66-ECBA1E90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91" y="956252"/>
            <a:ext cx="2680855" cy="154680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C0EC30-C5AD-F137-0A01-8E1718E9D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8"/>
          <a:stretch/>
        </p:blipFill>
        <p:spPr>
          <a:xfrm>
            <a:off x="4498108" y="577561"/>
            <a:ext cx="7121237" cy="5884299"/>
          </a:xfrm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8278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A05F-374E-9DC7-1B66-ECBA1E90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680855" cy="1546802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3D2A0D8-49A0-E76F-F3E1-7FFCDB3A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399" y="365125"/>
            <a:ext cx="7772400" cy="23249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E0D0834-C3FD-2E8E-9EDE-904725D6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26" y="3041976"/>
            <a:ext cx="3613613" cy="3450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09FFE-9163-5512-C23C-7C5F90FC5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3087140" cy="2747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71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A37F-7B6A-7BAD-548E-13D3FCD1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11400" cy="2239530"/>
          </a:xfrm>
        </p:spPr>
        <p:txBody>
          <a:bodyPr/>
          <a:lstStyle/>
          <a:p>
            <a:r>
              <a:rPr lang="en-US"/>
              <a:t>Refolding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EED90F-8151-4740-B5CB-9207304F4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897" y="365125"/>
            <a:ext cx="7221683" cy="57933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98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D92D-D6CD-CAE9-7889-A93229B4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620" y="2766218"/>
            <a:ext cx="4048760" cy="1325563"/>
          </a:xfrm>
        </p:spPr>
        <p:txBody>
          <a:bodyPr/>
          <a:lstStyle/>
          <a:p>
            <a:pPr algn="ctr"/>
            <a:r>
              <a:rPr lang="en-US"/>
              <a:t>Cel molekularny</a:t>
            </a:r>
          </a:p>
        </p:txBody>
      </p:sp>
    </p:spTree>
    <p:extLst>
      <p:ext uri="{BB962C8B-B14F-4D97-AF65-F5344CB8AC3E}">
        <p14:creationId xmlns:p14="http://schemas.microsoft.com/office/powerpoint/2010/main" val="2973361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B381-669A-471C-A281-CAADD0C1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44" y="1972671"/>
            <a:ext cx="1925320" cy="523221"/>
          </a:xfrm>
        </p:spPr>
        <p:txBody>
          <a:bodyPr/>
          <a:lstStyle/>
          <a:p>
            <a:r>
              <a:rPr lang="en-US"/>
              <a:t>pLDDT</a:t>
            </a:r>
          </a:p>
        </p:txBody>
      </p:sp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B6EF6E88-A8EA-1A22-8117-CAB2D4AC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20" y="1691957"/>
            <a:ext cx="8626895" cy="4969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8733B6-D0E0-3504-924E-2736988B880B}"/>
              </a:ext>
            </a:extLst>
          </p:cNvPr>
          <p:cNvSpPr/>
          <p:nvPr/>
        </p:nvSpPr>
        <p:spPr>
          <a:xfrm>
            <a:off x="3478447" y="3171152"/>
            <a:ext cx="8214789" cy="7981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text&#10;&#10;Description automatically generated">
            <a:extLst>
              <a:ext uri="{FF2B5EF4-FFF2-40B4-BE49-F238E27FC236}">
                <a16:creationId xmlns:a16="http://schemas.microsoft.com/office/drawing/2014/main" id="{1A1999DE-F9D8-8E9E-F54B-25884437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204" y="300395"/>
            <a:ext cx="8382325" cy="11170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E7A5E-3254-6150-07FA-C42685055165}"/>
              </a:ext>
            </a:extLst>
          </p:cNvPr>
          <p:cNvSpPr txBox="1"/>
          <p:nvPr/>
        </p:nvSpPr>
        <p:spPr>
          <a:xfrm>
            <a:off x="250169" y="387031"/>
            <a:ext cx="3173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</a:rPr>
              <a:t>https://swissmodel.expasy.org/lddt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6013D-0F72-50C9-B8AA-6B07FDA9219D}"/>
              </a:ext>
            </a:extLst>
          </p:cNvPr>
          <p:cNvSpPr txBox="1"/>
          <p:nvPr/>
        </p:nvSpPr>
        <p:spPr>
          <a:xfrm>
            <a:off x="361486" y="858918"/>
            <a:ext cx="2951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https://academic.oup.com/bioinformatics/article/29/21/2722/195896</a:t>
            </a:r>
          </a:p>
        </p:txBody>
      </p:sp>
    </p:spTree>
    <p:extLst>
      <p:ext uri="{BB962C8B-B14F-4D97-AF65-F5344CB8AC3E}">
        <p14:creationId xmlns:p14="http://schemas.microsoft.com/office/powerpoint/2010/main" val="44807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24413FF-25D2-F780-130E-41892CD5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06" y="3588741"/>
            <a:ext cx="3680665" cy="24881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58F43-EB1F-2370-66AF-4B00FCFB7E1C}"/>
              </a:ext>
            </a:extLst>
          </p:cNvPr>
          <p:cNvSpPr txBox="1"/>
          <p:nvPr/>
        </p:nvSpPr>
        <p:spPr>
          <a:xfrm rot="16200000">
            <a:off x="54812" y="4648139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2</a:t>
            </a:r>
          </a:p>
        </p:txBody>
      </p:sp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19B7AE6-1740-D198-8048-57C887F6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71" y="3588741"/>
            <a:ext cx="3680664" cy="2488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BDB57-17FF-8A7A-4918-471511EF7C12}"/>
              </a:ext>
            </a:extLst>
          </p:cNvPr>
          <p:cNvSpPr txBox="1"/>
          <p:nvPr/>
        </p:nvSpPr>
        <p:spPr>
          <a:xfrm>
            <a:off x="2240433" y="4095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0</a:t>
            </a:r>
          </a:p>
        </p:txBody>
      </p:sp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2DB447D-B190-B1B1-4E09-9EF671E8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35" y="3588741"/>
            <a:ext cx="3680668" cy="248813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453E6B-EEA1-E949-EB73-D0B82354A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4" y="781129"/>
            <a:ext cx="3680665" cy="248813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490CAC8-E16D-A973-532C-4C0E6940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569" y="781129"/>
            <a:ext cx="3680666" cy="2488130"/>
          </a:xfrm>
          <a:prstGeom prst="rect">
            <a:avLst/>
          </a:prstGeom>
        </p:spPr>
      </p:pic>
      <p:pic>
        <p:nvPicPr>
          <p:cNvPr id="15" name="Picture 1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3957C21-5A1A-EABE-6A80-731A88EA4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763" y="778876"/>
            <a:ext cx="3623546" cy="24495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F7809-745F-1D0D-4599-6C3335835573}"/>
              </a:ext>
            </a:extLst>
          </p:cNvPr>
          <p:cNvSpPr txBox="1"/>
          <p:nvPr/>
        </p:nvSpPr>
        <p:spPr>
          <a:xfrm rot="16200000">
            <a:off x="47873" y="1818967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615E3-3F8F-8F19-4D72-D6BD27C62BB8}"/>
              </a:ext>
            </a:extLst>
          </p:cNvPr>
          <p:cNvSpPr txBox="1"/>
          <p:nvPr/>
        </p:nvSpPr>
        <p:spPr>
          <a:xfrm>
            <a:off x="5838268" y="4093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4DAA4-4615-D68F-15DC-24C2AC930169}"/>
              </a:ext>
            </a:extLst>
          </p:cNvPr>
          <p:cNvSpPr txBox="1"/>
          <p:nvPr/>
        </p:nvSpPr>
        <p:spPr>
          <a:xfrm>
            <a:off x="9436103" y="40049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2</a:t>
            </a:r>
          </a:p>
        </p:txBody>
      </p:sp>
    </p:spTree>
    <p:extLst>
      <p:ext uri="{BB962C8B-B14F-4D97-AF65-F5344CB8AC3E}">
        <p14:creationId xmlns:p14="http://schemas.microsoft.com/office/powerpoint/2010/main" val="3523252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24413FF-25D2-F780-130E-41892CD5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06" y="3588741"/>
            <a:ext cx="3680665" cy="24881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58F43-EB1F-2370-66AF-4B00FCFB7E1C}"/>
              </a:ext>
            </a:extLst>
          </p:cNvPr>
          <p:cNvSpPr txBox="1"/>
          <p:nvPr/>
        </p:nvSpPr>
        <p:spPr>
          <a:xfrm rot="16200000">
            <a:off x="54812" y="4648139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2</a:t>
            </a:r>
          </a:p>
        </p:txBody>
      </p:sp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19B7AE6-1740-D198-8048-57C887F6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71" y="3588741"/>
            <a:ext cx="3680664" cy="2488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BDB57-17FF-8A7A-4918-471511EF7C12}"/>
              </a:ext>
            </a:extLst>
          </p:cNvPr>
          <p:cNvSpPr txBox="1"/>
          <p:nvPr/>
        </p:nvSpPr>
        <p:spPr>
          <a:xfrm>
            <a:off x="2240433" y="4095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0</a:t>
            </a:r>
          </a:p>
        </p:txBody>
      </p:sp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2DB447D-B190-B1B1-4E09-9EF671E8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35" y="3588741"/>
            <a:ext cx="3680668" cy="248813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453E6B-EEA1-E949-EB73-D0B82354A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4" y="781129"/>
            <a:ext cx="3680665" cy="248813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490CAC8-E16D-A973-532C-4C0E6940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569" y="781129"/>
            <a:ext cx="3680666" cy="2488130"/>
          </a:xfrm>
          <a:prstGeom prst="rect">
            <a:avLst/>
          </a:prstGeom>
        </p:spPr>
      </p:pic>
      <p:pic>
        <p:nvPicPr>
          <p:cNvPr id="15" name="Picture 1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3957C21-5A1A-EABE-6A80-731A88EA4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763" y="778876"/>
            <a:ext cx="3623546" cy="24495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F7809-745F-1D0D-4599-6C3335835573}"/>
              </a:ext>
            </a:extLst>
          </p:cNvPr>
          <p:cNvSpPr txBox="1"/>
          <p:nvPr/>
        </p:nvSpPr>
        <p:spPr>
          <a:xfrm rot="16200000">
            <a:off x="47873" y="1818967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615E3-3F8F-8F19-4D72-D6BD27C62BB8}"/>
              </a:ext>
            </a:extLst>
          </p:cNvPr>
          <p:cNvSpPr txBox="1"/>
          <p:nvPr/>
        </p:nvSpPr>
        <p:spPr>
          <a:xfrm>
            <a:off x="5838268" y="4093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4DAA4-4615-D68F-15DC-24C2AC930169}"/>
              </a:ext>
            </a:extLst>
          </p:cNvPr>
          <p:cNvSpPr txBox="1"/>
          <p:nvPr/>
        </p:nvSpPr>
        <p:spPr>
          <a:xfrm>
            <a:off x="9436103" y="40049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134B9-B5A2-C942-03BB-6D7C7F5C0100}"/>
              </a:ext>
            </a:extLst>
          </p:cNvPr>
          <p:cNvSpPr/>
          <p:nvPr/>
        </p:nvSpPr>
        <p:spPr>
          <a:xfrm>
            <a:off x="4323095" y="3429000"/>
            <a:ext cx="3680668" cy="2759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2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5F95-FB27-B070-95FC-364FA9DF0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0"/>
            <a:ext cx="3198091" cy="872548"/>
          </a:xfrm>
        </p:spPr>
        <p:txBody>
          <a:bodyPr/>
          <a:lstStyle/>
          <a:p>
            <a:r>
              <a:rPr lang="en-US"/>
              <a:t>Refolding</a:t>
            </a:r>
          </a:p>
        </p:txBody>
      </p:sp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24413FF-25D2-F780-130E-41892CD5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905" y="1319523"/>
            <a:ext cx="2698750" cy="18243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58F43-EB1F-2370-66AF-4B00FCFB7E1C}"/>
              </a:ext>
            </a:extLst>
          </p:cNvPr>
          <p:cNvSpPr txBox="1"/>
          <p:nvPr/>
        </p:nvSpPr>
        <p:spPr>
          <a:xfrm>
            <a:off x="1615183" y="950191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2</a:t>
            </a:r>
          </a:p>
        </p:txBody>
      </p:sp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19B7AE6-1740-D198-8048-57C887F6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05" y="3171685"/>
            <a:ext cx="2698750" cy="1824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BDB57-17FF-8A7A-4918-471511EF7C12}"/>
              </a:ext>
            </a:extLst>
          </p:cNvPr>
          <p:cNvSpPr txBox="1"/>
          <p:nvPr/>
        </p:nvSpPr>
        <p:spPr>
          <a:xfrm>
            <a:off x="-29644" y="2235198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0</a:t>
            </a:r>
          </a:p>
        </p:txBody>
      </p:sp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2DB447D-B190-B1B1-4E09-9EF671E8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03" y="5026817"/>
            <a:ext cx="2708852" cy="18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8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502D-C28D-B076-042A-7388D1AD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654" y="648644"/>
            <a:ext cx="2284616" cy="1404563"/>
          </a:xfrm>
        </p:spPr>
        <p:txBody>
          <a:bodyPr/>
          <a:lstStyle/>
          <a:p>
            <a:pPr algn="ctr"/>
            <a:r>
              <a:rPr lang="en-US" sz="3600"/>
              <a:t>Refolding</a:t>
            </a:r>
            <a:br>
              <a:rPr lang="en-US" sz="3600"/>
            </a:br>
            <a:r>
              <a:rPr lang="en-US" sz="3600"/>
              <a:t>w AlphaFold2</a:t>
            </a:r>
            <a:endParaRPr lang="en-US"/>
          </a:p>
        </p:txBody>
      </p:sp>
      <p:pic>
        <p:nvPicPr>
          <p:cNvPr id="4" name="Content Placeholder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28B6391-BAFB-B45F-363D-27B2EC6D4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96" y="2495568"/>
            <a:ext cx="6161482" cy="4165161"/>
          </a:xfrm>
          <a:prstGeom prst="rect">
            <a:avLst/>
          </a:prstGeom>
        </p:spPr>
      </p:pic>
      <p:pic>
        <p:nvPicPr>
          <p:cNvPr id="5" name="Picture 4" descr="A blue square with a red line&#10;&#10;Description automatically generated">
            <a:extLst>
              <a:ext uri="{FF2B5EF4-FFF2-40B4-BE49-F238E27FC236}">
                <a16:creationId xmlns:a16="http://schemas.microsoft.com/office/drawing/2014/main" id="{87F7E177-C8A4-AD28-57E0-56CCCAF20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09" r="79799"/>
          <a:stretch/>
        </p:blipFill>
        <p:spPr>
          <a:xfrm>
            <a:off x="8393597" y="332085"/>
            <a:ext cx="2733689" cy="2163483"/>
          </a:xfrm>
          <a:prstGeom prst="rect">
            <a:avLst/>
          </a:prstGeom>
        </p:spPr>
      </p:pic>
      <p:pic>
        <p:nvPicPr>
          <p:cNvPr id="7" name="Picture 6" descr="A blue and yellow arrows&#10;&#10;Description automatically generated">
            <a:extLst>
              <a:ext uri="{FF2B5EF4-FFF2-40B4-BE49-F238E27FC236}">
                <a16:creationId xmlns:a16="http://schemas.microsoft.com/office/drawing/2014/main" id="{22A68BA4-29B6-5256-FF24-37143F46E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86" y="2642039"/>
            <a:ext cx="5303354" cy="3739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B93AE-5C86-379B-9953-A93AD7755D3F}"/>
              </a:ext>
            </a:extLst>
          </p:cNvPr>
          <p:cNvSpPr txBox="1"/>
          <p:nvPr/>
        </p:nvSpPr>
        <p:spPr>
          <a:xfrm>
            <a:off x="8206841" y="280990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RMSD 0.61Å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CD2C3-661B-4CF7-4296-0D6F7FE08D79}"/>
              </a:ext>
            </a:extLst>
          </p:cNvPr>
          <p:cNvSpPr txBox="1"/>
          <p:nvPr/>
        </p:nvSpPr>
        <p:spPr>
          <a:xfrm>
            <a:off x="6964744" y="5779576"/>
            <a:ext cx="18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cealign w PyMolu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1BFAA-3275-4F1C-1126-F30205067E75}"/>
              </a:ext>
            </a:extLst>
          </p:cNvPr>
          <p:cNvSpPr txBox="1"/>
          <p:nvPr/>
        </p:nvSpPr>
        <p:spPr>
          <a:xfrm>
            <a:off x="6923002" y="483547"/>
            <a:ext cx="14705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PAE</a:t>
            </a:r>
          </a:p>
          <a:p>
            <a:r>
              <a:rPr lang="en-US" sz="2400" b="1"/>
              <a:t>P</a:t>
            </a:r>
            <a:r>
              <a:rPr lang="en-US" sz="2400"/>
              <a:t>redicted</a:t>
            </a:r>
          </a:p>
          <a:p>
            <a:r>
              <a:rPr lang="en-US" sz="2400" b="1"/>
              <a:t>A</a:t>
            </a:r>
            <a:r>
              <a:rPr lang="en-US" sz="2400"/>
              <a:t>lignment</a:t>
            </a:r>
          </a:p>
          <a:p>
            <a:r>
              <a:rPr lang="en-US" sz="2400" b="1"/>
              <a:t>E</a:t>
            </a:r>
            <a:r>
              <a:rPr lang="en-US" sz="2400"/>
              <a:t>rror</a:t>
            </a:r>
          </a:p>
        </p:txBody>
      </p:sp>
    </p:spTree>
    <p:extLst>
      <p:ext uri="{BB962C8B-B14F-4D97-AF65-F5344CB8AC3E}">
        <p14:creationId xmlns:p14="http://schemas.microsoft.com/office/powerpoint/2010/main" val="369633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502D-C28D-B076-042A-7388D1AD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41" y="434397"/>
            <a:ext cx="1100471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Zaprojektowany binder w kompleksie z celem</a:t>
            </a:r>
          </a:p>
        </p:txBody>
      </p:sp>
      <p:pic>
        <p:nvPicPr>
          <p:cNvPr id="11" name="Picture 10" descr="A blue and gold ribbon&#10;&#10;Description automatically generated">
            <a:extLst>
              <a:ext uri="{FF2B5EF4-FFF2-40B4-BE49-F238E27FC236}">
                <a16:creationId xmlns:a16="http://schemas.microsoft.com/office/drawing/2014/main" id="{DEA33742-9033-DEF0-3804-D48B7A19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1" y="1996231"/>
            <a:ext cx="5454959" cy="3846275"/>
          </a:xfrm>
          <a:prstGeom prst="rect">
            <a:avLst/>
          </a:prstGeom>
        </p:spPr>
      </p:pic>
      <p:pic>
        <p:nvPicPr>
          <p:cNvPr id="13" name="Picture 12" descr="A blue and gold ribbon&#10;&#10;Description automatically generated">
            <a:extLst>
              <a:ext uri="{FF2B5EF4-FFF2-40B4-BE49-F238E27FC236}">
                <a16:creationId xmlns:a16="http://schemas.microsoft.com/office/drawing/2014/main" id="{50AC4361-4CDC-F87F-68C9-FA88A126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36" y="1985818"/>
            <a:ext cx="5380317" cy="38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A13-B286-81B3-CDDA-5424D15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3118776" cy="1325563"/>
          </a:xfrm>
        </p:spPr>
        <p:txBody>
          <a:bodyPr/>
          <a:lstStyle/>
          <a:p>
            <a:r>
              <a:rPr lang="en-US"/>
              <a:t>AlphaFold 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A068A9-790B-98CE-5393-5EC2CFAA2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/>
              <a:t>nowy model</a:t>
            </a:r>
          </a:p>
          <a:p>
            <a:r>
              <a:rPr lang="en-US"/>
              <a:t>uwzględnia atomy nie-białkowe (dowolne ligandy wg. SMILES)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Dostępny oficjalny serwer</a:t>
            </a:r>
          </a:p>
          <a:p>
            <a:r>
              <a:rPr lang="en-US"/>
              <a:t>wymaga konta google</a:t>
            </a:r>
          </a:p>
          <a:p>
            <a:r>
              <a:rPr lang="en-US"/>
              <a:t>limit 20 predykcji na dzień</a:t>
            </a:r>
          </a:p>
          <a:p>
            <a:r>
              <a:rPr lang="en-US"/>
              <a:t>jedynie wybrane ligandy 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60338C8-9D36-CB3E-465D-DA6334455F55}"/>
              </a:ext>
            </a:extLst>
          </p:cNvPr>
          <p:cNvSpPr txBox="1">
            <a:spLocks/>
          </p:cNvSpPr>
          <p:nvPr/>
        </p:nvSpPr>
        <p:spPr>
          <a:xfrm>
            <a:off x="6096000" y="2060262"/>
            <a:ext cx="5257800" cy="388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obecnie dostępny kod i przykłady na GitHub</a:t>
            </a:r>
          </a:p>
          <a:p>
            <a:r>
              <a:rPr lang="en-US"/>
              <a:t>parametry modelu dostępne z pewnymi ograniczeniami</a:t>
            </a:r>
          </a:p>
          <a:p>
            <a:r>
              <a:rPr lang="en-US"/>
              <a:t>póki co brak publicznie dostępnych, niezależnych implementacji</a:t>
            </a:r>
          </a:p>
        </p:txBody>
      </p:sp>
    </p:spTree>
    <p:extLst>
      <p:ext uri="{BB962C8B-B14F-4D97-AF65-F5344CB8AC3E}">
        <p14:creationId xmlns:p14="http://schemas.microsoft.com/office/powerpoint/2010/main" val="2692109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A13-B286-81B3-CDDA-5424D15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880" y="405765"/>
            <a:ext cx="3444240" cy="1325563"/>
          </a:xfrm>
        </p:spPr>
        <p:txBody>
          <a:bodyPr/>
          <a:lstStyle/>
          <a:p>
            <a:pPr algn="ctr"/>
            <a:r>
              <a:rPr lang="en-US"/>
              <a:t>AlphaFold 3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C43F46-1763-A7F8-3DD8-E3F0E2E0E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6983"/>
            <a:ext cx="10515600" cy="40486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01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A13-B286-81B3-CDDA-5424D15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6" y="1353665"/>
            <a:ext cx="2819400" cy="1451318"/>
          </a:xfrm>
        </p:spPr>
        <p:txBody>
          <a:bodyPr/>
          <a:lstStyle/>
          <a:p>
            <a:r>
              <a:rPr lang="en-US"/>
              <a:t>AlphaFold3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472FC-32CE-97EE-EB17-7C70C6B2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272" y="680006"/>
            <a:ext cx="7772400" cy="5294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 descr="A blue and yellow strips of paper&#10;&#10;Description automatically generated with medium confidence">
            <a:extLst>
              <a:ext uri="{FF2B5EF4-FFF2-40B4-BE49-F238E27FC236}">
                <a16:creationId xmlns:a16="http://schemas.microsoft.com/office/drawing/2014/main" id="{34FBF4FE-93FD-7EA4-4E9E-F37B63930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582" y="3605316"/>
            <a:ext cx="4509654" cy="295137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254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D0B6-5A4D-7FCD-1484-3FEED2F0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dalej?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D2A4B-E1A6-A894-ABF5-06C9480DF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RosettaFold</a:t>
            </a:r>
          </a:p>
          <a:p>
            <a:r>
              <a:rPr lang="en-US"/>
              <a:t>FastRelax</a:t>
            </a:r>
          </a:p>
          <a:p>
            <a:r>
              <a:rPr lang="en-US"/>
              <a:t>Rosetta InterfaceAnalyzer Interface Energy</a:t>
            </a:r>
          </a:p>
          <a:p>
            <a:r>
              <a:rPr lang="en-US"/>
              <a:t>Experimental validation</a:t>
            </a:r>
          </a:p>
        </p:txBody>
      </p:sp>
    </p:spTree>
    <p:extLst>
      <p:ext uri="{BB962C8B-B14F-4D97-AF65-F5344CB8AC3E}">
        <p14:creationId xmlns:p14="http://schemas.microsoft.com/office/powerpoint/2010/main" val="1963408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75B-D042-B710-E967-E5EBF059F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600" y="340599"/>
            <a:ext cx="5384800" cy="887603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Kompleks PD-1 PD-L1</a:t>
            </a:r>
          </a:p>
        </p:txBody>
      </p:sp>
      <p:pic>
        <p:nvPicPr>
          <p:cNvPr id="5" name="Content Placeholder 4" descr="A green and orange lines&#10;&#10;Description automatically generated with medium confidence">
            <a:extLst>
              <a:ext uri="{FF2B5EF4-FFF2-40B4-BE49-F238E27FC236}">
                <a16:creationId xmlns:a16="http://schemas.microsoft.com/office/drawing/2014/main" id="{457672EF-F471-D41B-AA0E-0A3B9BE16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2535" y="1824454"/>
            <a:ext cx="5486469" cy="43513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een and orange structure&#10;&#10;Description automatically generated">
            <a:extLst>
              <a:ext uri="{FF2B5EF4-FFF2-40B4-BE49-F238E27FC236}">
                <a16:creationId xmlns:a16="http://schemas.microsoft.com/office/drawing/2014/main" id="{CF56D52F-00BA-02A7-86A2-90D8F9AD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55" y="1509473"/>
            <a:ext cx="4354805" cy="51016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3D788C-98B6-14D8-B976-2EB25FEBC3CA}"/>
              </a:ext>
            </a:extLst>
          </p:cNvPr>
          <p:cNvSpPr txBox="1"/>
          <p:nvPr/>
        </p:nvSpPr>
        <p:spPr>
          <a:xfrm>
            <a:off x="2995929" y="4980534"/>
            <a:ext cx="115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35FCF-200C-F0C7-37E0-15C5758C63C5}"/>
              </a:ext>
            </a:extLst>
          </p:cNvPr>
          <p:cNvSpPr txBox="1"/>
          <p:nvPr/>
        </p:nvSpPr>
        <p:spPr>
          <a:xfrm>
            <a:off x="3699918" y="1646633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CAC7E-8D14-8F3D-D172-6A6909552DFA}"/>
              </a:ext>
            </a:extLst>
          </p:cNvPr>
          <p:cNvSpPr txBox="1"/>
          <p:nvPr/>
        </p:nvSpPr>
        <p:spPr>
          <a:xfrm>
            <a:off x="928255" y="1519330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3BIK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8AFFF-929E-BE44-4A60-CFAC4AE23CC2}"/>
              </a:ext>
            </a:extLst>
          </p:cNvPr>
          <p:cNvSpPr txBox="1"/>
          <p:nvPr/>
        </p:nvSpPr>
        <p:spPr>
          <a:xfrm>
            <a:off x="9134317" y="2195323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7A53D-7EF8-4B9D-C2F7-D89B2423962C}"/>
              </a:ext>
            </a:extLst>
          </p:cNvPr>
          <p:cNvSpPr txBox="1"/>
          <p:nvPr/>
        </p:nvSpPr>
        <p:spPr>
          <a:xfrm>
            <a:off x="10265409" y="4915726"/>
            <a:ext cx="115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53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1EED-3786-DE13-471B-E4CF7B89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Dodatkowe 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48983-7BB2-C840-5F87-5CC59A1DB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ThermoMPNN</a:t>
            </a:r>
          </a:p>
          <a:p>
            <a:r>
              <a:rPr lang="en-US"/>
              <a:t>https://colab.research.google.com/drive/1OcT4eYwzxUFNlHNPk9_5uvxGNMVg3CFA</a:t>
            </a:r>
          </a:p>
          <a:p>
            <a:r>
              <a:rPr lang="en-US"/>
              <a:t>DiffDock</a:t>
            </a:r>
          </a:p>
          <a:p>
            <a:r>
              <a:rPr lang="en-US"/>
              <a:t>https://colab.research.google.com/github/hgbrian/biocolabs/blob/master/DiffDock.ipynb</a:t>
            </a:r>
          </a:p>
        </p:txBody>
      </p:sp>
    </p:spTree>
    <p:extLst>
      <p:ext uri="{BB962C8B-B14F-4D97-AF65-F5344CB8AC3E}">
        <p14:creationId xmlns:p14="http://schemas.microsoft.com/office/powerpoint/2010/main" val="109532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07DE-C772-A67E-F86A-1956336E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 molekularny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418B9-7B2A-4FCF-7A59-78D78055D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Istotne białka w regulacji układu odpornościowego</a:t>
            </a:r>
          </a:p>
          <a:p>
            <a:r>
              <a:rPr lang="en-US"/>
              <a:t>Komórki nowotworów są odpowiedzialne za nadekspresję PD-L1, co hamuje odpowiedź odpornościową</a:t>
            </a:r>
          </a:p>
          <a:p>
            <a:r>
              <a:rPr lang="en-US"/>
              <a:t>Niedobór PD-L1 prowadzić może natomiast do rozwoju chorób autoimmunologicznych</a:t>
            </a:r>
          </a:p>
        </p:txBody>
      </p:sp>
    </p:spTree>
    <p:extLst>
      <p:ext uri="{BB962C8B-B14F-4D97-AF65-F5344CB8AC3E}">
        <p14:creationId xmlns:p14="http://schemas.microsoft.com/office/powerpoint/2010/main" val="316741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07DE-C772-A67E-F86A-1956336E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Znaczenie w projektowaniu białek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418B9-7B2A-4FCF-7A59-78D78055D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PD-1 oraz PD-L1 stanowią znane cele molekularne</a:t>
            </a:r>
          </a:p>
          <a:p>
            <a:r>
              <a:rPr lang="en-US"/>
              <a:t>Mają dobrze poznaną strukturę i działanie</a:t>
            </a:r>
          </a:p>
          <a:p>
            <a:r>
              <a:rPr lang="en-US"/>
              <a:t>Istnieją dopuszczone leki działające na PD-1/PD-L1 </a:t>
            </a:r>
            <a:r>
              <a:rPr lang="en-US" sz="2800">
                <a:hlinkClick r:id="rId2"/>
              </a:rPr>
              <a:t>https://en.wikipedia.org/wiki/PD-1_and_PD-L1_inhibitors</a:t>
            </a:r>
            <a:endParaRPr lang="en-US" sz="2800"/>
          </a:p>
          <a:p>
            <a:r>
              <a:rPr lang="en-US" sz="2800"/>
              <a:t>Zaprojektowano już białka wiążące się do tych celów</a:t>
            </a:r>
          </a:p>
          <a:p>
            <a:r>
              <a:rPr lang="en-US"/>
              <a:t>Są one wykorzystywane jako przykłady w testowaniu nowych procedur projektowania białek.</a:t>
            </a:r>
            <a:endParaRPr lang="en-US" sz="28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2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9DDF-DBD0-086E-6536-EA7176C3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39" y="264525"/>
            <a:ext cx="5761753" cy="1325563"/>
          </a:xfrm>
        </p:spPr>
        <p:txBody>
          <a:bodyPr/>
          <a:lstStyle/>
          <a:p>
            <a:r>
              <a:rPr lang="en-US"/>
              <a:t>Publikacja RFDiffusion</a:t>
            </a:r>
          </a:p>
        </p:txBody>
      </p:sp>
      <p:pic>
        <p:nvPicPr>
          <p:cNvPr id="5" name="Picture 4" descr="A diagram of a number of objects&#10;&#10;Description automatically generated">
            <a:extLst>
              <a:ext uri="{FF2B5EF4-FFF2-40B4-BE49-F238E27FC236}">
                <a16:creationId xmlns:a16="http://schemas.microsoft.com/office/drawing/2014/main" id="{7CE617E8-7ED4-E71E-9074-51095152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080" y="1271746"/>
            <a:ext cx="2946400" cy="499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0AA80C87-5AE2-33D6-8296-9691B4B1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1801412"/>
            <a:ext cx="7366000" cy="3706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6FBA66-0E75-A968-75DE-26022EE8629A}"/>
              </a:ext>
            </a:extLst>
          </p:cNvPr>
          <p:cNvSpPr txBox="1"/>
          <p:nvPr/>
        </p:nvSpPr>
        <p:spPr>
          <a:xfrm>
            <a:off x="1442720" y="5561361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https://www.nature.com/articles/s41586-023-06415-8</a:t>
            </a:r>
          </a:p>
        </p:txBody>
      </p:sp>
    </p:spTree>
    <p:extLst>
      <p:ext uri="{BB962C8B-B14F-4D97-AF65-F5344CB8AC3E}">
        <p14:creationId xmlns:p14="http://schemas.microsoft.com/office/powerpoint/2010/main" val="310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lage of different types of molecules&#10;&#10;Description automatically generated">
            <a:extLst>
              <a:ext uri="{FF2B5EF4-FFF2-40B4-BE49-F238E27FC236}">
                <a16:creationId xmlns:a16="http://schemas.microsoft.com/office/drawing/2014/main" id="{88758245-D9E1-831E-9C1A-4AC1F7379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4916"/>
            <a:ext cx="5426486" cy="6168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72056-96E1-9DA5-509E-12E2886D7398}"/>
              </a:ext>
            </a:extLst>
          </p:cNvPr>
          <p:cNvSpPr txBox="1"/>
          <p:nvPr/>
        </p:nvSpPr>
        <p:spPr>
          <a:xfrm>
            <a:off x="628183" y="3645976"/>
            <a:ext cx="5079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https://www.biorxiv.org/content/10.1101/2024.05.01.592114v1</a:t>
            </a:r>
          </a:p>
        </p:txBody>
      </p:sp>
      <p:pic>
        <p:nvPicPr>
          <p:cNvPr id="7" name="Picture 6" descr="A close-up of a card&#10;&#10;Description automatically generated">
            <a:extLst>
              <a:ext uri="{FF2B5EF4-FFF2-40B4-BE49-F238E27FC236}">
                <a16:creationId xmlns:a16="http://schemas.microsoft.com/office/drawing/2014/main" id="{E45B6FCE-7026-2D51-BE04-40942E21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09" y="1837040"/>
            <a:ext cx="5855891" cy="15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9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cell structure&#10;&#10;Description automatically generated with medium confidence">
            <a:extLst>
              <a:ext uri="{FF2B5EF4-FFF2-40B4-BE49-F238E27FC236}">
                <a16:creationId xmlns:a16="http://schemas.microsoft.com/office/drawing/2014/main" id="{2CDB1E95-96A2-6188-93ED-2B77A8F7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164" y="995679"/>
            <a:ext cx="6548996" cy="56259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1C547-9D43-A377-E955-996C1F34F84E}"/>
              </a:ext>
            </a:extLst>
          </p:cNvPr>
          <p:cNvSpPr txBox="1"/>
          <p:nvPr/>
        </p:nvSpPr>
        <p:spPr>
          <a:xfrm>
            <a:off x="6730122" y="236382"/>
            <a:ext cx="4069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https://www.biorxiv.org/content/10.1101/2023.05.03.539278v1.full</a:t>
            </a:r>
          </a:p>
        </p:txBody>
      </p:sp>
      <p:pic>
        <p:nvPicPr>
          <p:cNvPr id="7" name="Picture 6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1BE227A7-658C-0271-03F3-9DBB87A64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251028"/>
            <a:ext cx="5765799" cy="119169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98D934F-BB04-5729-5C7A-33D260B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13" y="1890689"/>
            <a:ext cx="3373378" cy="2141480"/>
          </a:xfrm>
        </p:spPr>
        <p:txBody>
          <a:bodyPr/>
          <a:lstStyle/>
          <a:p>
            <a:r>
              <a:rPr lang="en-US" b="1"/>
              <a:t>New design pipeline</a:t>
            </a:r>
            <a:br>
              <a:rPr lang="en-US" b="1"/>
            </a:br>
            <a:r>
              <a:rPr lang="en-US" b="1"/>
              <a:t>(EvoPro)</a:t>
            </a:r>
          </a:p>
        </p:txBody>
      </p:sp>
    </p:spTree>
    <p:extLst>
      <p:ext uri="{BB962C8B-B14F-4D97-AF65-F5344CB8AC3E}">
        <p14:creationId xmlns:p14="http://schemas.microsoft.com/office/powerpoint/2010/main" val="336378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id="{FDC90355-DADB-C935-C7C6-67A78E2F5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666" y="412314"/>
            <a:ext cx="8128000" cy="1130300"/>
          </a:xfrm>
        </p:spPr>
      </p:pic>
      <p:pic>
        <p:nvPicPr>
          <p:cNvPr id="5" name="Picture 4" descr="A collage of multiple images of multiple types of patterns&#10;&#10;Description automatically generated with medium confidence">
            <a:extLst>
              <a:ext uri="{FF2B5EF4-FFF2-40B4-BE49-F238E27FC236}">
                <a16:creationId xmlns:a16="http://schemas.microsoft.com/office/drawing/2014/main" id="{1438ABAC-EAFC-FA68-AC82-8AF36201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06" y="2377440"/>
            <a:ext cx="3900023" cy="3686810"/>
          </a:xfrm>
          <a:prstGeom prst="rect">
            <a:avLst/>
          </a:prstGeom>
        </p:spPr>
      </p:pic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187B2ECC-F2B2-60CF-28B3-94BE70B4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425" y="1869440"/>
            <a:ext cx="4022798" cy="4866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62DA4-3501-1692-B9D9-D4055A59010F}"/>
              </a:ext>
            </a:extLst>
          </p:cNvPr>
          <p:cNvSpPr txBox="1"/>
          <p:nvPr/>
        </p:nvSpPr>
        <p:spPr>
          <a:xfrm>
            <a:off x="8351520" y="4948265"/>
            <a:ext cx="3840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https://www.bakerlab.org/wp-content/uploads/2021/07/Bryan_etal_PNAS2021_DeNovo_PD1_agonist.pdf</a:t>
            </a:r>
          </a:p>
        </p:txBody>
      </p:sp>
      <p:pic>
        <p:nvPicPr>
          <p:cNvPr id="13" name="Picture 12" descr="A diagram of a model of crystal structure&#10;&#10;Description automatically generated">
            <a:extLst>
              <a:ext uri="{FF2B5EF4-FFF2-40B4-BE49-F238E27FC236}">
                <a16:creationId xmlns:a16="http://schemas.microsoft.com/office/drawing/2014/main" id="{BFBEEE1B-3E99-DA96-F6B1-077E48719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519" y="2856865"/>
            <a:ext cx="3187700" cy="16891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64C5626-51BD-ECFA-CEF5-DF92569E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03" y="412314"/>
            <a:ext cx="3598263" cy="1618412"/>
          </a:xfrm>
        </p:spPr>
        <p:txBody>
          <a:bodyPr>
            <a:noAutofit/>
          </a:bodyPr>
          <a:lstStyle/>
          <a:p>
            <a:r>
              <a:rPr lang="en-US" sz="3600" b="1"/>
              <a:t>Agonist design with motifs</a:t>
            </a:r>
          </a:p>
        </p:txBody>
      </p:sp>
    </p:spTree>
    <p:extLst>
      <p:ext uri="{BB962C8B-B14F-4D97-AF65-F5344CB8AC3E}">
        <p14:creationId xmlns:p14="http://schemas.microsoft.com/office/powerpoint/2010/main" val="3834539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6132</TotalTime>
  <Words>531</Words>
  <Application>Microsoft Macintosh PowerPoint</Application>
  <PresentationFormat>Widescreen</PresentationFormat>
  <Paragraphs>124</Paragraphs>
  <Slides>30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Projektowanie białka wiążącego (binder) na przykładzie PD-L1</vt:lpstr>
      <vt:lpstr>Cel molekularny</vt:lpstr>
      <vt:lpstr>Kompleks PD-1 PD-L1</vt:lpstr>
      <vt:lpstr>Cel molekularny</vt:lpstr>
      <vt:lpstr>Znaczenie w projektowaniu białek</vt:lpstr>
      <vt:lpstr>Publikacja RFDiffusion</vt:lpstr>
      <vt:lpstr>PowerPoint Presentation</vt:lpstr>
      <vt:lpstr>New design pipeline (EvoPro)</vt:lpstr>
      <vt:lpstr>Agonist design with motifs</vt:lpstr>
      <vt:lpstr>Schemat projektowania białka wiążącego (binder) z wykorzystaniem narzędzi ML</vt:lpstr>
      <vt:lpstr>Backbone design with RFDiffusion</vt:lpstr>
      <vt:lpstr>RFDiffusion: Backbone design</vt:lpstr>
      <vt:lpstr>RFDiffusion: Backbone design</vt:lpstr>
      <vt:lpstr>Peptydowy inhibitor</vt:lpstr>
      <vt:lpstr>PowerPoint Presentation</vt:lpstr>
      <vt:lpstr>ProteinMPNN: Sequence design</vt:lpstr>
      <vt:lpstr>PowerPoint Presentation</vt:lpstr>
      <vt:lpstr>PowerPoint Presentation</vt:lpstr>
      <vt:lpstr>Refolding</vt:lpstr>
      <vt:lpstr>pLDDT</vt:lpstr>
      <vt:lpstr>PowerPoint Presentation</vt:lpstr>
      <vt:lpstr>PowerPoint Presentation</vt:lpstr>
      <vt:lpstr>Refolding</vt:lpstr>
      <vt:lpstr>Refolding w AlphaFold2</vt:lpstr>
      <vt:lpstr>Zaprojektowany binder w kompleksie z celem</vt:lpstr>
      <vt:lpstr>AlphaFold 3</vt:lpstr>
      <vt:lpstr>AlphaFold 3</vt:lpstr>
      <vt:lpstr>AlphaFold3</vt:lpstr>
      <vt:lpstr>Co dalej?</vt:lpstr>
      <vt:lpstr>Dodatkowe narzędzia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Piotr Śmieja</dc:creator>
  <cp:lastModifiedBy>Piotr Śmieja</cp:lastModifiedBy>
  <cp:revision>12</cp:revision>
  <dcterms:created xsi:type="dcterms:W3CDTF">2025-01-04T02:43:34Z</dcterms:created>
  <dcterms:modified xsi:type="dcterms:W3CDTF">2025-01-08T08:55:54Z</dcterms:modified>
</cp:coreProperties>
</file>